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4660"/>
  </p:normalViewPr>
  <p:slideViewPr>
    <p:cSldViewPr snapToGrid="0">
      <p:cViewPr>
        <p:scale>
          <a:sx n="100" d="100"/>
          <a:sy n="100" d="100"/>
        </p:scale>
        <p:origin x="753"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TextBox 7">
            <a:extLst>
              <a:ext uri="{FF2B5EF4-FFF2-40B4-BE49-F238E27FC236}">
                <a16:creationId xmlns:a16="http://schemas.microsoft.com/office/drawing/2014/main" id="{05EE9956-547C-4029-8C21-875E9ED411E8}"/>
              </a:ext>
            </a:extLst>
          </p:cNvPr>
          <p:cNvSpPr txBox="1"/>
          <p:nvPr userDrawn="1"/>
        </p:nvSpPr>
        <p:spPr>
          <a:xfrm>
            <a:off x="8029582" y="6667500"/>
            <a:ext cx="1304925" cy="230832"/>
          </a:xfrm>
          <a:prstGeom prst="rect">
            <a:avLst/>
          </a:prstGeom>
          <a:noFill/>
        </p:spPr>
        <p:txBody>
          <a:bodyPr wrap="square" rtlCol="0">
            <a:spAutoFit/>
          </a:bodyPr>
          <a:lstStyle/>
          <a:p>
            <a:r>
              <a:rPr lang="en-AU" sz="900" dirty="0">
                <a:solidFill>
                  <a:schemeClr val="bg1">
                    <a:lumMod val="50000"/>
                  </a:schemeClr>
                </a:solidFill>
              </a:rPr>
              <a:t>Last Update: May-18</a:t>
            </a:r>
          </a:p>
        </p:txBody>
      </p:sp>
      <p:pic>
        <p:nvPicPr>
          <p:cNvPr id="9" name="Picture 8">
            <a:extLst>
              <a:ext uri="{FF2B5EF4-FFF2-40B4-BE49-F238E27FC236}">
                <a16:creationId xmlns:a16="http://schemas.microsoft.com/office/drawing/2014/main" id="{6EC306C0-D00B-4797-818C-0421D3F4BD7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75060" y="0"/>
            <a:ext cx="1368940" cy="490537"/>
          </a:xfrm>
          <a:prstGeom prst="rect">
            <a:avLst/>
          </a:prstGeom>
        </p:spPr>
      </p:pic>
    </p:spTree>
    <p:extLst>
      <p:ext uri="{BB962C8B-B14F-4D97-AF65-F5344CB8AC3E}">
        <p14:creationId xmlns:p14="http://schemas.microsoft.com/office/powerpoint/2010/main" val="3534737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57843-1556-42AE-B29E-1DF80666C855}" type="datetimeFigureOut">
              <a:rPr lang="en-AU" smtClean="0"/>
              <a:t>16/05/2018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3644006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57843-1556-42AE-B29E-1DF80666C855}" type="datetimeFigureOut">
              <a:rPr lang="en-AU" smtClean="0"/>
              <a:t>16/05/2018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2917602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57843-1556-42AE-B29E-1DF80666C855}" type="datetimeFigureOut">
              <a:rPr lang="en-AU" smtClean="0"/>
              <a:t>16/05/2018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3096380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757843-1556-42AE-B29E-1DF80666C855}" type="datetimeFigureOut">
              <a:rPr lang="en-AU" smtClean="0"/>
              <a:t>16/05/2018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26981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57843-1556-42AE-B29E-1DF80666C855}" type="datetimeFigureOut">
              <a:rPr lang="en-AU" smtClean="0"/>
              <a:t>16/05/2018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1882782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57843-1556-42AE-B29E-1DF80666C855}" type="datetimeFigureOut">
              <a:rPr lang="en-AU" smtClean="0"/>
              <a:t>16/05/2018</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1837296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57843-1556-42AE-B29E-1DF80666C855}" type="datetimeFigureOut">
              <a:rPr lang="en-AU" smtClean="0"/>
              <a:t>16/05/2018</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2046275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57843-1556-42AE-B29E-1DF80666C855}" type="datetimeFigureOut">
              <a:rPr lang="en-AU" smtClean="0"/>
              <a:t>16/05/2018</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121462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757843-1556-42AE-B29E-1DF80666C855}" type="datetimeFigureOut">
              <a:rPr lang="en-AU" smtClean="0"/>
              <a:t>16/05/2018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1052914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757843-1556-42AE-B29E-1DF80666C855}" type="datetimeFigureOut">
              <a:rPr lang="en-AU" smtClean="0"/>
              <a:t>16/05/2018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437364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57843-1556-42AE-B29E-1DF80666C855}" type="datetimeFigureOut">
              <a:rPr lang="en-AU" smtClean="0"/>
              <a:t>16/05/2018</a:t>
            </a:fld>
            <a:endParaRPr lang="en-A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D75C35-9B2D-4178-8223-646DBF1C04FE}" type="slidenum">
              <a:rPr lang="en-AU" smtClean="0"/>
              <a:t>‹#›</a:t>
            </a:fld>
            <a:endParaRPr lang="en-AU"/>
          </a:p>
        </p:txBody>
      </p:sp>
    </p:spTree>
    <p:extLst>
      <p:ext uri="{BB962C8B-B14F-4D97-AF65-F5344CB8AC3E}">
        <p14:creationId xmlns:p14="http://schemas.microsoft.com/office/powerpoint/2010/main" val="8843895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Rounded Corners 22">
            <a:extLst>
              <a:ext uri="{FF2B5EF4-FFF2-40B4-BE49-F238E27FC236}">
                <a16:creationId xmlns:a16="http://schemas.microsoft.com/office/drawing/2014/main" id="{7AFFBA36-92C7-472D-A823-5E6C96E32D9F}"/>
              </a:ext>
            </a:extLst>
          </p:cNvPr>
          <p:cNvSpPr/>
          <p:nvPr/>
        </p:nvSpPr>
        <p:spPr>
          <a:xfrm>
            <a:off x="271464" y="6117012"/>
            <a:ext cx="4157662" cy="507625"/>
          </a:xfrm>
          <a:prstGeom prst="roundRect">
            <a:avLst/>
          </a:prstGeom>
          <a:solidFill>
            <a:schemeClr val="accent4"/>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a:extLst>
              <a:ext uri="{FF2B5EF4-FFF2-40B4-BE49-F238E27FC236}">
                <a16:creationId xmlns:a16="http://schemas.microsoft.com/office/drawing/2014/main" id="{369EBEAE-D815-4190-997D-A6ADE1F643BC}"/>
              </a:ext>
            </a:extLst>
          </p:cNvPr>
          <p:cNvPicPr>
            <a:picLocks noChangeAspect="1"/>
          </p:cNvPicPr>
          <p:nvPr/>
        </p:nvPicPr>
        <p:blipFill rotWithShape="1">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t="66934"/>
          <a:stretch/>
        </p:blipFill>
        <p:spPr>
          <a:xfrm>
            <a:off x="90491" y="2307432"/>
            <a:ext cx="4481509" cy="785813"/>
          </a:xfrm>
          <a:prstGeom prst="rect">
            <a:avLst/>
          </a:prstGeom>
        </p:spPr>
      </p:pic>
      <p:sp>
        <p:nvSpPr>
          <p:cNvPr id="4" name="Rectangle 3">
            <a:extLst>
              <a:ext uri="{FF2B5EF4-FFF2-40B4-BE49-F238E27FC236}">
                <a16:creationId xmlns:a16="http://schemas.microsoft.com/office/drawing/2014/main" id="{A4587987-69F1-4C6D-975C-F9756B8C6FC9}"/>
              </a:ext>
            </a:extLst>
          </p:cNvPr>
          <p:cNvSpPr/>
          <p:nvPr/>
        </p:nvSpPr>
        <p:spPr>
          <a:xfrm>
            <a:off x="69167" y="3230076"/>
            <a:ext cx="4452478" cy="3477875"/>
          </a:xfrm>
          <a:prstGeom prst="rect">
            <a:avLst/>
          </a:prstGeom>
          <a:ln>
            <a:solidFill>
              <a:schemeClr val="accent4">
                <a:lumMod val="75000"/>
              </a:schemeClr>
            </a:solidFill>
          </a:ln>
        </p:spPr>
        <p:txBody>
          <a:bodyPr wrap="square">
            <a:spAutoFit/>
          </a:bodyPr>
          <a:lstStyle/>
          <a:p>
            <a:pPr algn="just"/>
            <a:r>
              <a:rPr lang="en-GB" sz="1000" b="1" u="sng" dirty="0">
                <a:solidFill>
                  <a:srgbClr val="FFC000"/>
                </a:solidFill>
              </a:rPr>
              <a:t>Why do it? </a:t>
            </a:r>
            <a:endParaRPr lang="en-GB" sz="1000" dirty="0"/>
          </a:p>
          <a:p>
            <a:pPr algn="just"/>
            <a:r>
              <a:rPr lang="en-GB" sz="1000" dirty="0"/>
              <a:t>Allows you to identify the root cause instead of the symptom of a problem, so that the fix prevents recurrence of the issue. </a:t>
            </a:r>
          </a:p>
          <a:p>
            <a:pPr algn="just"/>
            <a:r>
              <a:rPr lang="en-GB" sz="1000" dirty="0"/>
              <a:t> </a:t>
            </a:r>
          </a:p>
          <a:p>
            <a:pPr algn="just"/>
            <a:r>
              <a:rPr lang="en-GB" sz="1000" b="1" u="sng" dirty="0">
                <a:solidFill>
                  <a:srgbClr val="FFC000"/>
                </a:solidFill>
              </a:rPr>
              <a:t>What does it do? </a:t>
            </a:r>
          </a:p>
          <a:p>
            <a:pPr algn="just"/>
            <a:r>
              <a:rPr lang="en-GB" sz="1000" dirty="0"/>
              <a:t> </a:t>
            </a:r>
          </a:p>
          <a:p>
            <a:pPr marL="171450" indent="-171450" algn="just">
              <a:spcAft>
                <a:spcPts val="600"/>
              </a:spcAft>
              <a:buFont typeface="Wingdings" panose="05000000000000000000" pitchFamily="2" charset="2"/>
              <a:buChar char="q"/>
            </a:pPr>
            <a:r>
              <a:rPr lang="en-GB" sz="1000" dirty="0"/>
              <a:t>5 Whys analysis is a method of breaking down the problem, asking ‘Why?’ enough times to determine the root cause. </a:t>
            </a:r>
          </a:p>
          <a:p>
            <a:pPr marL="171450" indent="-171450" algn="just">
              <a:spcAft>
                <a:spcPts val="600"/>
              </a:spcAft>
              <a:buFont typeface="Wingdings" panose="05000000000000000000" pitchFamily="2" charset="2"/>
              <a:buChar char="q"/>
            </a:pPr>
            <a:r>
              <a:rPr lang="en-GB" sz="1000" dirty="0"/>
              <a:t>It uses a brainstorming technique that asks WHY events occurred or WHY conditions existed. </a:t>
            </a:r>
          </a:p>
          <a:p>
            <a:pPr marL="171450" indent="-171450" algn="just">
              <a:spcAft>
                <a:spcPts val="600"/>
              </a:spcAft>
              <a:buFont typeface="Wingdings" panose="05000000000000000000" pitchFamily="2" charset="2"/>
              <a:buChar char="q"/>
            </a:pPr>
            <a:r>
              <a:rPr lang="en-GB" sz="1000" dirty="0"/>
              <a:t>By selecting one event associated with an action this technique produces the most direct cause for each event. Then, for each of these causes or sub events in turn you need to ask why that happened. </a:t>
            </a:r>
          </a:p>
          <a:p>
            <a:pPr marL="171450" indent="-171450" algn="just">
              <a:spcAft>
                <a:spcPts val="600"/>
              </a:spcAft>
              <a:buFont typeface="Wingdings" panose="05000000000000000000" pitchFamily="2" charset="2"/>
              <a:buChar char="q"/>
            </a:pPr>
            <a:r>
              <a:rPr lang="en-GB" sz="1000" dirty="0"/>
              <a:t>It has been found that by the time you ask ‘Why?’ 5 times &amp; got 5 sensible answers, you can normally see where the problem originated, thereby enabling you to treat the root cause rather than the symptoms. </a:t>
            </a:r>
          </a:p>
          <a:p>
            <a:pPr algn="just"/>
            <a:endParaRPr lang="en-GB" sz="1000" dirty="0"/>
          </a:p>
          <a:p>
            <a:pPr algn="just"/>
            <a:endParaRPr lang="en-GB" sz="1000" dirty="0"/>
          </a:p>
          <a:p>
            <a:pPr algn="just"/>
            <a:endParaRPr lang="en-GB" sz="1000" dirty="0"/>
          </a:p>
          <a:p>
            <a:pPr algn="just"/>
            <a:endParaRPr lang="en-AU" sz="1000" dirty="0"/>
          </a:p>
        </p:txBody>
      </p:sp>
      <p:sp>
        <p:nvSpPr>
          <p:cNvPr id="5" name="Rectangle 4">
            <a:extLst>
              <a:ext uri="{FF2B5EF4-FFF2-40B4-BE49-F238E27FC236}">
                <a16:creationId xmlns:a16="http://schemas.microsoft.com/office/drawing/2014/main" id="{15D7A945-65D4-47BD-8092-0AD0CD4BF434}"/>
              </a:ext>
            </a:extLst>
          </p:cNvPr>
          <p:cNvSpPr/>
          <p:nvPr/>
        </p:nvSpPr>
        <p:spPr>
          <a:xfrm>
            <a:off x="4690363" y="3230077"/>
            <a:ext cx="4334115" cy="3477875"/>
          </a:xfrm>
          <a:prstGeom prst="rect">
            <a:avLst/>
          </a:prstGeom>
          <a:ln>
            <a:solidFill>
              <a:schemeClr val="accent4">
                <a:lumMod val="75000"/>
              </a:schemeClr>
            </a:solidFill>
          </a:ln>
        </p:spPr>
        <p:txBody>
          <a:bodyPr wrap="square">
            <a:spAutoFit/>
          </a:bodyPr>
          <a:lstStyle/>
          <a:p>
            <a:pPr algn="just"/>
            <a:r>
              <a:rPr lang="en-GB" sz="1000" b="1" u="sng" dirty="0">
                <a:solidFill>
                  <a:srgbClr val="FFC000"/>
                </a:solidFill>
              </a:rPr>
              <a:t>How do I do it?   </a:t>
            </a:r>
            <a:endParaRPr lang="en-GB" sz="1000" dirty="0">
              <a:solidFill>
                <a:srgbClr val="FFC000"/>
              </a:solidFill>
            </a:endParaRPr>
          </a:p>
          <a:p>
            <a:pPr algn="just"/>
            <a:r>
              <a:rPr lang="en-GB" sz="1000" dirty="0"/>
              <a:t>Write down the problem which causes the biggest waste. You may want to do this in conjunction with a Fishbone diagram, IRD or Pareto chart. For each major effect ask ‘Why?’ and record the causes. </a:t>
            </a:r>
          </a:p>
          <a:p>
            <a:pPr algn="just"/>
            <a:r>
              <a:rPr lang="en-GB" sz="1000" dirty="0"/>
              <a:t> </a:t>
            </a:r>
          </a:p>
          <a:p>
            <a:pPr algn="just"/>
            <a:r>
              <a:rPr lang="en-GB" sz="1000" u="sng" dirty="0"/>
              <a:t>Example of using 5 Whys to discover Root Cause   </a:t>
            </a:r>
          </a:p>
          <a:p>
            <a:pPr algn="just"/>
            <a:endParaRPr lang="en-GB" sz="1000" dirty="0"/>
          </a:p>
          <a:p>
            <a:pPr algn="ctr"/>
            <a:r>
              <a:rPr lang="en-GB" sz="1000" dirty="0"/>
              <a:t>There is a damp patch on the ceiling </a:t>
            </a:r>
          </a:p>
          <a:p>
            <a:pPr algn="ctr"/>
            <a:r>
              <a:rPr lang="en-GB" sz="1000" dirty="0"/>
              <a:t> </a:t>
            </a:r>
          </a:p>
          <a:p>
            <a:pPr algn="ctr"/>
            <a:r>
              <a:rPr lang="en-GB" sz="1000" dirty="0"/>
              <a:t>Because water is dripping through the roof </a:t>
            </a:r>
          </a:p>
          <a:p>
            <a:pPr algn="ctr"/>
            <a:r>
              <a:rPr lang="en-GB" sz="1000" dirty="0"/>
              <a:t> </a:t>
            </a:r>
          </a:p>
          <a:p>
            <a:pPr algn="ctr"/>
            <a:r>
              <a:rPr lang="en-GB" sz="1000" dirty="0"/>
              <a:t>Because there is a hole under the eaves </a:t>
            </a:r>
          </a:p>
          <a:p>
            <a:pPr algn="ctr"/>
            <a:r>
              <a:rPr lang="en-GB" sz="1000" dirty="0"/>
              <a:t> </a:t>
            </a:r>
          </a:p>
          <a:p>
            <a:pPr algn="ctr"/>
            <a:r>
              <a:rPr lang="en-GB" sz="1000" dirty="0"/>
              <a:t>Because birds have been nesting there </a:t>
            </a:r>
          </a:p>
          <a:p>
            <a:pPr algn="ctr"/>
            <a:r>
              <a:rPr lang="en-GB" sz="1000" dirty="0"/>
              <a:t> </a:t>
            </a:r>
          </a:p>
          <a:p>
            <a:pPr algn="ctr"/>
            <a:r>
              <a:rPr lang="en-GB" sz="1000" dirty="0"/>
              <a:t>Because they can’t nest in the trees </a:t>
            </a:r>
          </a:p>
          <a:p>
            <a:pPr algn="ctr"/>
            <a:r>
              <a:rPr lang="en-GB" sz="1000" dirty="0"/>
              <a:t> </a:t>
            </a:r>
          </a:p>
          <a:p>
            <a:pPr algn="ctr"/>
            <a:r>
              <a:rPr lang="en-GB" sz="1000" dirty="0"/>
              <a:t>Because there are no trees tall enough for them</a:t>
            </a:r>
          </a:p>
          <a:p>
            <a:pPr algn="ctr"/>
            <a:r>
              <a:rPr lang="en-GB" sz="1000" dirty="0"/>
              <a:t> to stay out of the way of the cat!! </a:t>
            </a:r>
          </a:p>
          <a:p>
            <a:pPr algn="just"/>
            <a:r>
              <a:rPr lang="en-GB" sz="1000" dirty="0"/>
              <a:t> </a:t>
            </a:r>
          </a:p>
          <a:p>
            <a:pPr algn="just"/>
            <a:r>
              <a:rPr lang="en-GB" sz="1000" b="1" dirty="0"/>
              <a:t>Counter Measure: </a:t>
            </a:r>
            <a:r>
              <a:rPr lang="en-GB" sz="1000" dirty="0"/>
              <a:t>So need to secure hole in eaves, provide birdhouse that cat can’t get to. </a:t>
            </a:r>
          </a:p>
        </p:txBody>
      </p:sp>
      <p:pic>
        <p:nvPicPr>
          <p:cNvPr id="9" name="Picture 8">
            <a:extLst>
              <a:ext uri="{FF2B5EF4-FFF2-40B4-BE49-F238E27FC236}">
                <a16:creationId xmlns:a16="http://schemas.microsoft.com/office/drawing/2014/main" id="{B29940C8-E447-489C-A124-57EC607E1A23}"/>
              </a:ext>
            </a:extLst>
          </p:cNvPr>
          <p:cNvPicPr>
            <a:picLocks noChangeAspect="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tretch>
            <a:fillRect/>
          </a:stretch>
        </p:blipFill>
        <p:spPr>
          <a:xfrm>
            <a:off x="85728" y="133358"/>
            <a:ext cx="4486272" cy="2376488"/>
          </a:xfrm>
          <a:prstGeom prst="rect">
            <a:avLst/>
          </a:prstGeom>
        </p:spPr>
      </p:pic>
      <p:sp>
        <p:nvSpPr>
          <p:cNvPr id="11" name="Rectangle 10">
            <a:extLst>
              <a:ext uri="{FF2B5EF4-FFF2-40B4-BE49-F238E27FC236}">
                <a16:creationId xmlns:a16="http://schemas.microsoft.com/office/drawing/2014/main" id="{A83EAAC5-93C0-46FF-BEB8-9A31E90F8491}"/>
              </a:ext>
            </a:extLst>
          </p:cNvPr>
          <p:cNvSpPr/>
          <p:nvPr/>
        </p:nvSpPr>
        <p:spPr>
          <a:xfrm>
            <a:off x="852212" y="1832016"/>
            <a:ext cx="2987100" cy="584775"/>
          </a:xfrm>
          <a:prstGeom prst="rect">
            <a:avLst/>
          </a:prstGeom>
          <a:noFill/>
        </p:spPr>
        <p:txBody>
          <a:bodyPr wrap="none" lIns="91440" tIns="45720" rIns="91440" bIns="45720">
            <a:spAutoFit/>
          </a:bodyPr>
          <a:lstStyle/>
          <a:p>
            <a:pPr algn="ctr"/>
            <a:r>
              <a:rPr lang="en-US" sz="3200" b="0" cap="none" spc="0" dirty="0">
                <a:ln w="0"/>
                <a:solidFill>
                  <a:schemeClr val="accent4">
                    <a:lumMod val="60000"/>
                    <a:lumOff val="40000"/>
                  </a:schemeClr>
                </a:solidFill>
                <a:effectLst>
                  <a:outerShdw blurRad="38100" dist="25400" dir="5400000" algn="ctr" rotWithShape="0">
                    <a:srgbClr val="6E747A">
                      <a:alpha val="43000"/>
                    </a:srgbClr>
                  </a:outerShdw>
                </a:effectLst>
              </a:rPr>
              <a:t>5 WHY’s Analysis</a:t>
            </a:r>
          </a:p>
        </p:txBody>
      </p:sp>
      <p:pic>
        <p:nvPicPr>
          <p:cNvPr id="13" name="Picture 12">
            <a:extLst>
              <a:ext uri="{FF2B5EF4-FFF2-40B4-BE49-F238E27FC236}">
                <a16:creationId xmlns:a16="http://schemas.microsoft.com/office/drawing/2014/main" id="{EA1D9472-3BC2-4EAD-A6D0-026C320BA972}"/>
              </a:ext>
            </a:extLst>
          </p:cNvPr>
          <p:cNvPicPr>
            <a:picLocks noChangeAspect="1"/>
          </p:cNvPicPr>
          <p:nvPr/>
        </p:nvPicPr>
        <p:blipFill rotWithShape="1">
          <a:blip r:embed="rId4">
            <a:duotone>
              <a:schemeClr val="accent4">
                <a:shade val="45000"/>
                <a:satMod val="135000"/>
              </a:schemeClr>
              <a:prstClr val="white"/>
            </a:duotone>
            <a:extLst>
              <a:ext uri="{28A0092B-C50C-407E-A947-70E740481C1C}">
                <a14:useLocalDpi xmlns:a14="http://schemas.microsoft.com/office/drawing/2010/main" val="0"/>
              </a:ext>
            </a:extLst>
          </a:blip>
          <a:srcRect t="13613" b="15856"/>
          <a:stretch/>
        </p:blipFill>
        <p:spPr>
          <a:xfrm>
            <a:off x="4690363" y="490537"/>
            <a:ext cx="4328242" cy="2664619"/>
          </a:xfrm>
          <a:prstGeom prst="rect">
            <a:avLst/>
          </a:prstGeom>
        </p:spPr>
      </p:pic>
      <p:sp>
        <p:nvSpPr>
          <p:cNvPr id="14" name="Rectangle 13">
            <a:extLst>
              <a:ext uri="{FF2B5EF4-FFF2-40B4-BE49-F238E27FC236}">
                <a16:creationId xmlns:a16="http://schemas.microsoft.com/office/drawing/2014/main" id="{0638D33A-3E81-40CE-B51E-422838B9A7AD}"/>
              </a:ext>
            </a:extLst>
          </p:cNvPr>
          <p:cNvSpPr/>
          <p:nvPr/>
        </p:nvSpPr>
        <p:spPr>
          <a:xfrm>
            <a:off x="4880103" y="4443710"/>
            <a:ext cx="777650" cy="307777"/>
          </a:xfrm>
          <a:prstGeom prst="rect">
            <a:avLst/>
          </a:prstGeom>
          <a:noFill/>
        </p:spPr>
        <p:txBody>
          <a:bodyPr wrap="none" lIns="91440" tIns="45720" rIns="91440" bIns="45720">
            <a:spAutoFit/>
          </a:bodyPr>
          <a:lstStyle/>
          <a:p>
            <a:pPr algn="ctr"/>
            <a:r>
              <a:rPr lang="en-US" sz="1400" b="0" cap="none" spc="0" dirty="0">
                <a:ln w="0"/>
                <a:solidFill>
                  <a:schemeClr val="accent2"/>
                </a:solidFill>
                <a:effectLst>
                  <a:outerShdw blurRad="38100" dist="25400" dir="5400000" algn="ctr" rotWithShape="0">
                    <a:srgbClr val="6E747A">
                      <a:alpha val="43000"/>
                    </a:srgbClr>
                  </a:outerShdw>
                </a:effectLst>
              </a:rPr>
              <a:t>1. Why?</a:t>
            </a:r>
          </a:p>
        </p:txBody>
      </p:sp>
      <p:sp>
        <p:nvSpPr>
          <p:cNvPr id="15" name="Rectangle 14">
            <a:extLst>
              <a:ext uri="{FF2B5EF4-FFF2-40B4-BE49-F238E27FC236}">
                <a16:creationId xmlns:a16="http://schemas.microsoft.com/office/drawing/2014/main" id="{D4285DFB-73C2-46DB-8F10-2AD06B454C61}"/>
              </a:ext>
            </a:extLst>
          </p:cNvPr>
          <p:cNvSpPr/>
          <p:nvPr/>
        </p:nvSpPr>
        <p:spPr>
          <a:xfrm>
            <a:off x="4880103" y="4739479"/>
            <a:ext cx="777650" cy="307777"/>
          </a:xfrm>
          <a:prstGeom prst="rect">
            <a:avLst/>
          </a:prstGeom>
          <a:noFill/>
        </p:spPr>
        <p:txBody>
          <a:bodyPr wrap="none" lIns="91440" tIns="45720" rIns="91440" bIns="45720">
            <a:spAutoFit/>
          </a:bodyPr>
          <a:lstStyle/>
          <a:p>
            <a:pPr algn="ctr"/>
            <a:r>
              <a:rPr lang="en-US" sz="1400" b="0" cap="none" spc="0" dirty="0">
                <a:ln w="0"/>
                <a:solidFill>
                  <a:schemeClr val="accent2"/>
                </a:solidFill>
                <a:effectLst>
                  <a:outerShdw blurRad="38100" dist="25400" dir="5400000" algn="ctr" rotWithShape="0">
                    <a:srgbClr val="6E747A">
                      <a:alpha val="43000"/>
                    </a:srgbClr>
                  </a:outerShdw>
                </a:effectLst>
              </a:rPr>
              <a:t>2. Why?</a:t>
            </a:r>
          </a:p>
        </p:txBody>
      </p:sp>
      <p:sp>
        <p:nvSpPr>
          <p:cNvPr id="16" name="Rectangle 15">
            <a:extLst>
              <a:ext uri="{FF2B5EF4-FFF2-40B4-BE49-F238E27FC236}">
                <a16:creationId xmlns:a16="http://schemas.microsoft.com/office/drawing/2014/main" id="{F1952F3D-9BF9-4A1C-A995-07384C15D2D3}"/>
              </a:ext>
            </a:extLst>
          </p:cNvPr>
          <p:cNvSpPr/>
          <p:nvPr/>
        </p:nvSpPr>
        <p:spPr>
          <a:xfrm>
            <a:off x="4880103" y="5035248"/>
            <a:ext cx="777650" cy="307777"/>
          </a:xfrm>
          <a:prstGeom prst="rect">
            <a:avLst/>
          </a:prstGeom>
          <a:noFill/>
        </p:spPr>
        <p:txBody>
          <a:bodyPr wrap="none" lIns="91440" tIns="45720" rIns="91440" bIns="45720">
            <a:spAutoFit/>
          </a:bodyPr>
          <a:lstStyle/>
          <a:p>
            <a:pPr algn="ctr"/>
            <a:r>
              <a:rPr lang="en-US" sz="1400" b="0" cap="none" spc="0" dirty="0">
                <a:ln w="0"/>
                <a:solidFill>
                  <a:schemeClr val="accent2"/>
                </a:solidFill>
                <a:effectLst>
                  <a:outerShdw blurRad="38100" dist="25400" dir="5400000" algn="ctr" rotWithShape="0">
                    <a:srgbClr val="6E747A">
                      <a:alpha val="43000"/>
                    </a:srgbClr>
                  </a:outerShdw>
                </a:effectLst>
              </a:rPr>
              <a:t>3. Why?</a:t>
            </a:r>
          </a:p>
        </p:txBody>
      </p:sp>
      <p:sp>
        <p:nvSpPr>
          <p:cNvPr id="17" name="Rectangle 16">
            <a:extLst>
              <a:ext uri="{FF2B5EF4-FFF2-40B4-BE49-F238E27FC236}">
                <a16:creationId xmlns:a16="http://schemas.microsoft.com/office/drawing/2014/main" id="{EF5D2E1C-6CE9-41A3-8449-266B7D751C70}"/>
              </a:ext>
            </a:extLst>
          </p:cNvPr>
          <p:cNvSpPr/>
          <p:nvPr/>
        </p:nvSpPr>
        <p:spPr>
          <a:xfrm>
            <a:off x="4880103" y="5331017"/>
            <a:ext cx="777650" cy="307777"/>
          </a:xfrm>
          <a:prstGeom prst="rect">
            <a:avLst/>
          </a:prstGeom>
          <a:noFill/>
        </p:spPr>
        <p:txBody>
          <a:bodyPr wrap="none" lIns="91440" tIns="45720" rIns="91440" bIns="45720">
            <a:spAutoFit/>
          </a:bodyPr>
          <a:lstStyle/>
          <a:p>
            <a:pPr algn="ctr"/>
            <a:r>
              <a:rPr lang="en-US" sz="1400" b="0" cap="none" spc="0" dirty="0">
                <a:ln w="0"/>
                <a:solidFill>
                  <a:schemeClr val="accent2"/>
                </a:solidFill>
                <a:effectLst>
                  <a:outerShdw blurRad="38100" dist="25400" dir="5400000" algn="ctr" rotWithShape="0">
                    <a:srgbClr val="6E747A">
                      <a:alpha val="43000"/>
                    </a:srgbClr>
                  </a:outerShdw>
                </a:effectLst>
              </a:rPr>
              <a:t>4. Why?</a:t>
            </a:r>
          </a:p>
        </p:txBody>
      </p:sp>
      <p:sp>
        <p:nvSpPr>
          <p:cNvPr id="18" name="Rectangle 17">
            <a:extLst>
              <a:ext uri="{FF2B5EF4-FFF2-40B4-BE49-F238E27FC236}">
                <a16:creationId xmlns:a16="http://schemas.microsoft.com/office/drawing/2014/main" id="{A654258C-DF39-43EC-B84A-97352A5645EE}"/>
              </a:ext>
            </a:extLst>
          </p:cNvPr>
          <p:cNvSpPr/>
          <p:nvPr/>
        </p:nvSpPr>
        <p:spPr>
          <a:xfrm>
            <a:off x="4880103" y="5626786"/>
            <a:ext cx="777650" cy="307777"/>
          </a:xfrm>
          <a:prstGeom prst="rect">
            <a:avLst/>
          </a:prstGeom>
          <a:noFill/>
        </p:spPr>
        <p:txBody>
          <a:bodyPr wrap="none" lIns="91440" tIns="45720" rIns="91440" bIns="45720">
            <a:spAutoFit/>
          </a:bodyPr>
          <a:lstStyle/>
          <a:p>
            <a:pPr algn="ctr"/>
            <a:r>
              <a:rPr lang="en-US" sz="1400" b="0" cap="none" spc="0" dirty="0">
                <a:ln w="0"/>
                <a:solidFill>
                  <a:schemeClr val="accent2"/>
                </a:solidFill>
                <a:effectLst>
                  <a:outerShdw blurRad="38100" dist="25400" dir="5400000" algn="ctr" rotWithShape="0">
                    <a:srgbClr val="6E747A">
                      <a:alpha val="43000"/>
                    </a:srgbClr>
                  </a:outerShdw>
                </a:effectLst>
              </a:rPr>
              <a:t>5. Why?</a:t>
            </a:r>
          </a:p>
        </p:txBody>
      </p:sp>
      <p:sp>
        <p:nvSpPr>
          <p:cNvPr id="22" name="Rectangle 21">
            <a:extLst>
              <a:ext uri="{FF2B5EF4-FFF2-40B4-BE49-F238E27FC236}">
                <a16:creationId xmlns:a16="http://schemas.microsoft.com/office/drawing/2014/main" id="{D574D423-B76F-45A4-94AB-AEDA0139A538}"/>
              </a:ext>
            </a:extLst>
          </p:cNvPr>
          <p:cNvSpPr/>
          <p:nvPr/>
        </p:nvSpPr>
        <p:spPr>
          <a:xfrm>
            <a:off x="1181100" y="6117013"/>
            <a:ext cx="3171826" cy="461665"/>
          </a:xfrm>
          <a:prstGeom prst="rect">
            <a:avLst/>
          </a:prstGeom>
          <a:noFill/>
        </p:spPr>
        <p:txBody>
          <a:bodyPr wrap="square" lIns="91440" tIns="45720" rIns="91440" bIns="45720">
            <a:spAutoFit/>
          </a:bodyPr>
          <a:lstStyle/>
          <a:p>
            <a:pPr algn="ctr"/>
            <a:r>
              <a:rPr lang="en-US" sz="1200" b="0" cap="none" spc="0" dirty="0">
                <a:ln w="0"/>
                <a:solidFill>
                  <a:schemeClr val="bg1"/>
                </a:solidFill>
                <a:effectLst>
                  <a:outerShdw blurRad="38100" dist="25400" dir="5400000" algn="ctr" rotWithShape="0">
                    <a:srgbClr val="6E747A">
                      <a:alpha val="43000"/>
                    </a:srgbClr>
                  </a:outerShdw>
                </a:effectLst>
              </a:rPr>
              <a:t>Ensure that the 5 Whys still makes sense </a:t>
            </a:r>
          </a:p>
          <a:p>
            <a:pPr algn="ctr"/>
            <a:r>
              <a:rPr lang="en-US" sz="1200" b="0" cap="none" spc="0" dirty="0">
                <a:ln w="0"/>
                <a:solidFill>
                  <a:schemeClr val="bg1"/>
                </a:solidFill>
                <a:effectLst>
                  <a:outerShdw blurRad="38100" dist="25400" dir="5400000" algn="ctr" rotWithShape="0">
                    <a:srgbClr val="6E747A">
                      <a:alpha val="43000"/>
                    </a:srgbClr>
                  </a:outerShdw>
                </a:effectLst>
              </a:rPr>
              <a:t>when you read them backwards!</a:t>
            </a:r>
          </a:p>
        </p:txBody>
      </p:sp>
      <p:sp>
        <p:nvSpPr>
          <p:cNvPr id="24" name="Rectangle: Rounded Corners 23">
            <a:extLst>
              <a:ext uri="{FF2B5EF4-FFF2-40B4-BE49-F238E27FC236}">
                <a16:creationId xmlns:a16="http://schemas.microsoft.com/office/drawing/2014/main" id="{ADEBD66D-FF54-4FA2-BED0-D14E6D97C08C}"/>
              </a:ext>
            </a:extLst>
          </p:cNvPr>
          <p:cNvSpPr/>
          <p:nvPr/>
        </p:nvSpPr>
        <p:spPr>
          <a:xfrm>
            <a:off x="366717" y="6118972"/>
            <a:ext cx="776288" cy="507625"/>
          </a:xfrm>
          <a:prstGeom prst="roundRect">
            <a:avLst/>
          </a:prstGeom>
          <a:solidFill>
            <a:schemeClr val="accent4">
              <a:lumMod val="20000"/>
              <a:lumOff val="8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accent4">
                    <a:lumMod val="75000"/>
                  </a:schemeClr>
                </a:solidFill>
              </a:rPr>
              <a:t>TIP</a:t>
            </a:r>
          </a:p>
        </p:txBody>
      </p:sp>
    </p:spTree>
    <p:extLst>
      <p:ext uri="{BB962C8B-B14F-4D97-AF65-F5344CB8AC3E}">
        <p14:creationId xmlns:p14="http://schemas.microsoft.com/office/powerpoint/2010/main" val="19301915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855543185BDB45A4A6863A2E9B7A4F" ma:contentTypeVersion="12" ma:contentTypeDescription="Create a new document." ma:contentTypeScope="" ma:versionID="1550590614fc8bf0fd8b44e071e16cf9">
  <xsd:schema xmlns:xsd="http://www.w3.org/2001/XMLSchema" xmlns:xs="http://www.w3.org/2001/XMLSchema" xmlns:p="http://schemas.microsoft.com/office/2006/metadata/properties" xmlns:ns2="72083337-eea2-498b-ab81-8fdea44323fe" xmlns:ns3="ed7d6024-bc4d-4ae3-84ee-a98da755a09c" targetNamespace="http://schemas.microsoft.com/office/2006/metadata/properties" ma:root="true" ma:fieldsID="2d908b165296a7ced1ed5f74e53ef8b1" ns2:_="" ns3:_="">
    <xsd:import namespace="72083337-eea2-498b-ab81-8fdea44323fe"/>
    <xsd:import namespace="ed7d6024-bc4d-4ae3-84ee-a98da755a09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083337-eea2-498b-ab81-8fdea44323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d7d6024-bc4d-4ae3-84ee-a98da755a09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CE4F77E-6A03-4E3D-9236-9007ECA4E151}"/>
</file>

<file path=customXml/itemProps2.xml><?xml version="1.0" encoding="utf-8"?>
<ds:datastoreItem xmlns:ds="http://schemas.openxmlformats.org/officeDocument/2006/customXml" ds:itemID="{40ABA3CF-3E57-4060-A0C4-00994E6ADA2C}"/>
</file>

<file path=customXml/itemProps3.xml><?xml version="1.0" encoding="utf-8"?>
<ds:datastoreItem xmlns:ds="http://schemas.openxmlformats.org/officeDocument/2006/customXml" ds:itemID="{786D7C64-79C6-4DDF-AF8A-10E7BB160345}"/>
</file>

<file path=docProps/app.xml><?xml version="1.0" encoding="utf-8"?>
<Properties xmlns="http://schemas.openxmlformats.org/officeDocument/2006/extended-properties" xmlns:vt="http://schemas.openxmlformats.org/officeDocument/2006/docPropsVTypes">
  <Template>Office Theme</Template>
  <TotalTime>52</TotalTime>
  <Words>333</Words>
  <Application>Microsoft Office PowerPoint</Application>
  <PresentationFormat>On-screen Show (4:3)</PresentationFormat>
  <Paragraphs>39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Ezgi Dark</dc:creator>
  <cp:lastModifiedBy>Ezgi Dark</cp:lastModifiedBy>
  <cp:revision>7</cp:revision>
  <dcterms:created xsi:type="dcterms:W3CDTF">2018-05-16T01:37:31Z</dcterms:created>
  <dcterms:modified xsi:type="dcterms:W3CDTF">2018-05-16T02:30:12Z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0x01010076855543185BDB45A4A6863A2E9B7A4F</vt:lpwstr>
  </property>
  <property fmtid="{D5CDD505-2E9C-101B-9397-08002B2CF9AE}" pid="3" name="Order">
    <vt:r8>13000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ies>
</file>