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100" d="100"/>
          <a:sy n="100" d="100"/>
        </p:scale>
        <p:origin x="3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TextBox 7">
            <a:extLst>
              <a:ext uri="{FF2B5EF4-FFF2-40B4-BE49-F238E27FC236}">
                <a16:creationId xmlns:a16="http://schemas.microsoft.com/office/drawing/2014/main" id="{EF14664B-F8AA-434A-8A3F-C69CB59AB05E}"/>
              </a:ext>
            </a:extLst>
          </p:cNvPr>
          <p:cNvSpPr txBox="1"/>
          <p:nvPr userDrawn="1"/>
        </p:nvSpPr>
        <p:spPr>
          <a:xfrm>
            <a:off x="8053218" y="6661899"/>
            <a:ext cx="1230030" cy="230832"/>
          </a:xfrm>
          <a:prstGeom prst="rect">
            <a:avLst/>
          </a:prstGeom>
          <a:noFill/>
        </p:spPr>
        <p:txBody>
          <a:bodyPr wrap="square" rtlCol="0">
            <a:spAutoFit/>
          </a:bodyPr>
          <a:lstStyle/>
          <a:p>
            <a:r>
              <a:rPr lang="en-AU" sz="900" dirty="0">
                <a:solidFill>
                  <a:schemeClr val="bg1">
                    <a:lumMod val="50000"/>
                  </a:schemeClr>
                </a:solidFill>
              </a:rPr>
              <a:t>Last Update: May-18</a:t>
            </a:r>
          </a:p>
        </p:txBody>
      </p:sp>
      <p:pic>
        <p:nvPicPr>
          <p:cNvPr id="9" name="Picture 8">
            <a:extLst>
              <a:ext uri="{FF2B5EF4-FFF2-40B4-BE49-F238E27FC236}">
                <a16:creationId xmlns:a16="http://schemas.microsoft.com/office/drawing/2014/main" id="{339BF5F6-66E3-4F73-BBCD-ACE00A0B14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75060" y="0"/>
            <a:ext cx="1368940" cy="490537"/>
          </a:xfrm>
          <a:prstGeom prst="rect">
            <a:avLst/>
          </a:prstGeom>
        </p:spPr>
      </p:pic>
    </p:spTree>
    <p:extLst>
      <p:ext uri="{BB962C8B-B14F-4D97-AF65-F5344CB8AC3E}">
        <p14:creationId xmlns:p14="http://schemas.microsoft.com/office/powerpoint/2010/main" val="3534737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57843-1556-42AE-B29E-1DF80666C855}" type="datetimeFigureOut">
              <a:rPr lang="en-AU" smtClean="0"/>
              <a:t>16/05/2018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3644006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57843-1556-42AE-B29E-1DF80666C855}" type="datetimeFigureOut">
              <a:rPr lang="en-AU" smtClean="0"/>
              <a:t>16/05/2018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2917602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57843-1556-42AE-B29E-1DF80666C855}" type="datetimeFigureOut">
              <a:rPr lang="en-AU" smtClean="0"/>
              <a:t>16/05/2018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3096380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757843-1556-42AE-B29E-1DF80666C855}" type="datetimeFigureOut">
              <a:rPr lang="en-AU" smtClean="0"/>
              <a:t>16/05/2018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26981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57843-1556-42AE-B29E-1DF80666C855}" type="datetimeFigureOut">
              <a:rPr lang="en-AU" smtClean="0"/>
              <a:t>16/05/2018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1882782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57843-1556-42AE-B29E-1DF80666C855}" type="datetimeFigureOut">
              <a:rPr lang="en-AU" smtClean="0"/>
              <a:t>16/05/2018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1837296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57843-1556-42AE-B29E-1DF80666C855}" type="datetimeFigureOut">
              <a:rPr lang="en-AU" smtClean="0"/>
              <a:t>16/05/2018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204627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57843-1556-42AE-B29E-1DF80666C855}" type="datetimeFigureOut">
              <a:rPr lang="en-AU" smtClean="0"/>
              <a:t>16/05/2018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121462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757843-1556-42AE-B29E-1DF80666C855}" type="datetimeFigureOut">
              <a:rPr lang="en-AU" smtClean="0"/>
              <a:t>16/05/2018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1052914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757843-1556-42AE-B29E-1DF80666C855}" type="datetimeFigureOut">
              <a:rPr lang="en-AU" smtClean="0"/>
              <a:t>16/05/2018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FD75C35-9B2D-4178-8223-646DBF1C04FE}" type="slidenum">
              <a:rPr lang="en-AU" smtClean="0"/>
              <a:t>‹#›</a:t>
            </a:fld>
            <a:endParaRPr lang="en-AU"/>
          </a:p>
        </p:txBody>
      </p:sp>
    </p:spTree>
    <p:extLst>
      <p:ext uri="{BB962C8B-B14F-4D97-AF65-F5344CB8AC3E}">
        <p14:creationId xmlns:p14="http://schemas.microsoft.com/office/powerpoint/2010/main" val="437364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57843-1556-42AE-B29E-1DF80666C855}" type="datetimeFigureOut">
              <a:rPr lang="en-AU" smtClean="0"/>
              <a:t>16/05/2018</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75C35-9B2D-4178-8223-646DBF1C04FE}" type="slidenum">
              <a:rPr lang="en-AU" smtClean="0"/>
              <a:t>‹#›</a:t>
            </a:fld>
            <a:endParaRPr lang="en-AU"/>
          </a:p>
        </p:txBody>
      </p:sp>
    </p:spTree>
    <p:extLst>
      <p:ext uri="{BB962C8B-B14F-4D97-AF65-F5344CB8AC3E}">
        <p14:creationId xmlns:p14="http://schemas.microsoft.com/office/powerpoint/2010/main" val="884389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31A5EC5-3D2D-4D20-8D40-34B81FAB9318}"/>
              </a:ext>
            </a:extLst>
          </p:cNvPr>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r="1534"/>
          <a:stretch/>
        </p:blipFill>
        <p:spPr>
          <a:xfrm>
            <a:off x="4690363" y="311973"/>
            <a:ext cx="4453638" cy="2712215"/>
          </a:xfrm>
          <a:prstGeom prst="rect">
            <a:avLst/>
          </a:prstGeom>
        </p:spPr>
      </p:pic>
      <p:pic>
        <p:nvPicPr>
          <p:cNvPr id="10" name="Picture 9">
            <a:extLst>
              <a:ext uri="{FF2B5EF4-FFF2-40B4-BE49-F238E27FC236}">
                <a16:creationId xmlns:a16="http://schemas.microsoft.com/office/drawing/2014/main" id="{369EBEAE-D815-4190-997D-A6ADE1F643BC}"/>
              </a:ext>
            </a:extLst>
          </p:cNvPr>
          <p:cNvPicPr>
            <a:picLocks noChangeAspect="1"/>
          </p:cNvPicPr>
          <p:nvPr/>
        </p:nvPicPr>
        <p:blipFill rotWithShape="1">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t="66934"/>
          <a:stretch/>
        </p:blipFill>
        <p:spPr>
          <a:xfrm>
            <a:off x="90491" y="2307432"/>
            <a:ext cx="4481509" cy="785813"/>
          </a:xfrm>
          <a:prstGeom prst="rect">
            <a:avLst/>
          </a:prstGeom>
        </p:spPr>
      </p:pic>
      <p:sp>
        <p:nvSpPr>
          <p:cNvPr id="4" name="Rectangle 3">
            <a:extLst>
              <a:ext uri="{FF2B5EF4-FFF2-40B4-BE49-F238E27FC236}">
                <a16:creationId xmlns:a16="http://schemas.microsoft.com/office/drawing/2014/main" id="{A4587987-69F1-4C6D-975C-F9756B8C6FC9}"/>
              </a:ext>
            </a:extLst>
          </p:cNvPr>
          <p:cNvSpPr/>
          <p:nvPr/>
        </p:nvSpPr>
        <p:spPr>
          <a:xfrm>
            <a:off x="119523" y="3230077"/>
            <a:ext cx="4452478" cy="3477875"/>
          </a:xfrm>
          <a:prstGeom prst="rect">
            <a:avLst/>
          </a:prstGeom>
          <a:ln>
            <a:solidFill>
              <a:schemeClr val="accent4">
                <a:lumMod val="75000"/>
              </a:schemeClr>
            </a:solidFill>
          </a:ln>
        </p:spPr>
        <p:txBody>
          <a:bodyPr wrap="square">
            <a:spAutoFit/>
          </a:bodyPr>
          <a:lstStyle/>
          <a:p>
            <a:pPr algn="just"/>
            <a:r>
              <a:rPr lang="en-AU" sz="1000" dirty="0"/>
              <a:t>To determine the root cause(s) of the problem so that solutions will have an impact on the real  problem and not just the effects of the problem. .  </a:t>
            </a:r>
          </a:p>
          <a:p>
            <a:pPr algn="just"/>
            <a:r>
              <a:rPr lang="en-AU" sz="1000" dirty="0">
                <a:solidFill>
                  <a:srgbClr val="FF0000"/>
                </a:solidFill>
              </a:rPr>
              <a:t> </a:t>
            </a:r>
            <a:r>
              <a:rPr lang="en-AU" sz="1000" b="1" u="sng" dirty="0">
                <a:solidFill>
                  <a:srgbClr val="FFC000"/>
                </a:solidFill>
              </a:rPr>
              <a:t>Where Do I Start? </a:t>
            </a:r>
          </a:p>
          <a:p>
            <a:pPr marL="228600" indent="-228600" algn="just">
              <a:buFont typeface="+mj-lt"/>
              <a:buAutoNum type="arabicPeriod"/>
            </a:pPr>
            <a:r>
              <a:rPr lang="en-AU" sz="1000" dirty="0"/>
              <a:t>Devise the Problem Statement that best describes the issue you want to determine the root cause of. </a:t>
            </a:r>
          </a:p>
          <a:p>
            <a:pPr algn="just"/>
            <a:r>
              <a:rPr lang="en-AU" sz="1000" dirty="0"/>
              <a:t>This statement should be </a:t>
            </a:r>
            <a:r>
              <a:rPr lang="en-AU" sz="1000" b="1" u="sng" dirty="0"/>
              <a:t>Specific</a:t>
            </a:r>
            <a:r>
              <a:rPr lang="en-AU" sz="1000" dirty="0"/>
              <a:t> and </a:t>
            </a:r>
            <a:r>
              <a:rPr lang="en-AU" sz="1000" b="1" u="sng" dirty="0"/>
              <a:t>Measurable</a:t>
            </a:r>
            <a:r>
              <a:rPr lang="en-AU" sz="1000" dirty="0"/>
              <a:t> in order to provide focus:   </a:t>
            </a:r>
          </a:p>
          <a:p>
            <a:pPr marL="171450" indent="-171450" algn="just">
              <a:buFont typeface="Wingdings" panose="05000000000000000000" pitchFamily="2" charset="2"/>
              <a:buChar char="q"/>
            </a:pPr>
            <a:r>
              <a:rPr lang="en-AU" sz="1000" dirty="0"/>
              <a:t>What is wrong with what?   </a:t>
            </a:r>
          </a:p>
          <a:p>
            <a:pPr marL="171450" indent="-171450" algn="just">
              <a:buFont typeface="Wingdings" panose="05000000000000000000" pitchFamily="2" charset="2"/>
              <a:buChar char="q"/>
            </a:pPr>
            <a:r>
              <a:rPr lang="en-AU" sz="1000" dirty="0"/>
              <a:t>How is it a problem for us?  </a:t>
            </a:r>
          </a:p>
          <a:p>
            <a:pPr marL="171450" indent="-171450" algn="just">
              <a:buFont typeface="Wingdings" panose="05000000000000000000" pitchFamily="2" charset="2"/>
              <a:buChar char="q"/>
            </a:pPr>
            <a:r>
              <a:rPr lang="en-AU" sz="1000" dirty="0"/>
              <a:t> What is the impact ($/time etc)  </a:t>
            </a:r>
          </a:p>
          <a:p>
            <a:pPr algn="just"/>
            <a:endParaRPr lang="en-AU" sz="1000" dirty="0"/>
          </a:p>
          <a:p>
            <a:pPr algn="just"/>
            <a:r>
              <a:rPr lang="en-AU" sz="1000" dirty="0"/>
              <a:t>The problem statement needs to be clear and   understood by everyone.  </a:t>
            </a:r>
          </a:p>
          <a:p>
            <a:pPr algn="just"/>
            <a:r>
              <a:rPr lang="en-AU" sz="1000" dirty="0"/>
              <a:t>Write the problem statement at the head of your fish </a:t>
            </a:r>
          </a:p>
          <a:p>
            <a:pPr algn="just"/>
            <a:r>
              <a:rPr lang="en-AU" sz="1000" i="1" dirty="0"/>
              <a:t>For example</a:t>
            </a:r>
            <a:r>
              <a:rPr lang="en-AU" sz="1000" dirty="0"/>
              <a:t>: Late Pizza deliveries on Fridays and Saturdays. </a:t>
            </a:r>
          </a:p>
          <a:p>
            <a:pPr algn="just"/>
            <a:r>
              <a:rPr lang="en-AU" sz="1000" dirty="0"/>
              <a:t> </a:t>
            </a:r>
          </a:p>
          <a:p>
            <a:pPr marL="228600" indent="-228600" algn="just">
              <a:buFont typeface="+mj-lt"/>
              <a:buAutoNum type="arabicPeriod" startAt="2"/>
            </a:pPr>
            <a:r>
              <a:rPr lang="en-AU" sz="1000" dirty="0"/>
              <a:t>Brainstorm all the possible causes and write each cause on a separate post it note. Make sure that all the suggestions are causes and not solutions!</a:t>
            </a:r>
          </a:p>
          <a:p>
            <a:pPr algn="just"/>
            <a:endParaRPr lang="en-AU" sz="1000" dirty="0"/>
          </a:p>
          <a:p>
            <a:pPr algn="just"/>
            <a:r>
              <a:rPr lang="en-AU" sz="1000" dirty="0"/>
              <a:t>Sometimes it’s easier to think about causes using certain categories:   </a:t>
            </a:r>
          </a:p>
          <a:p>
            <a:pPr algn="just"/>
            <a:r>
              <a:rPr lang="en-AU" sz="1000" dirty="0"/>
              <a:t>	People 		Equipment</a:t>
            </a:r>
          </a:p>
          <a:p>
            <a:pPr algn="just"/>
            <a:r>
              <a:rPr lang="en-AU" sz="1000" dirty="0"/>
              <a:t>	Policy   		Information</a:t>
            </a:r>
          </a:p>
          <a:p>
            <a:pPr algn="just"/>
            <a:r>
              <a:rPr lang="en-AU" sz="1000" dirty="0"/>
              <a:t>	Process 		Management System</a:t>
            </a:r>
          </a:p>
          <a:p>
            <a:pPr algn="just"/>
            <a:r>
              <a:rPr lang="en-AU" sz="1000" dirty="0"/>
              <a:t> </a:t>
            </a:r>
          </a:p>
        </p:txBody>
      </p:sp>
      <p:sp>
        <p:nvSpPr>
          <p:cNvPr id="5" name="Rectangle 4">
            <a:extLst>
              <a:ext uri="{FF2B5EF4-FFF2-40B4-BE49-F238E27FC236}">
                <a16:creationId xmlns:a16="http://schemas.microsoft.com/office/drawing/2014/main" id="{15D7A945-65D4-47BD-8092-0AD0CD4BF434}"/>
              </a:ext>
            </a:extLst>
          </p:cNvPr>
          <p:cNvSpPr/>
          <p:nvPr/>
        </p:nvSpPr>
        <p:spPr>
          <a:xfrm>
            <a:off x="4690363" y="3230077"/>
            <a:ext cx="4334115" cy="3477875"/>
          </a:xfrm>
          <a:prstGeom prst="rect">
            <a:avLst/>
          </a:prstGeom>
          <a:ln>
            <a:solidFill>
              <a:schemeClr val="accent4">
                <a:lumMod val="75000"/>
              </a:schemeClr>
            </a:solidFill>
          </a:ln>
        </p:spPr>
        <p:txBody>
          <a:bodyPr wrap="square">
            <a:spAutoFit/>
          </a:bodyPr>
          <a:lstStyle/>
          <a:p>
            <a:pPr algn="just"/>
            <a:r>
              <a:rPr lang="en-AU" sz="1000" dirty="0"/>
              <a:t>Remember the brainstorming rules: </a:t>
            </a:r>
          </a:p>
          <a:p>
            <a:pPr marL="285750" indent="-285750" algn="just">
              <a:buFont typeface="+mj-lt"/>
              <a:buAutoNum type="romanLcPeriod"/>
            </a:pPr>
            <a:r>
              <a:rPr lang="en-AU" sz="1000" dirty="0"/>
              <a:t>No criticism   </a:t>
            </a:r>
          </a:p>
          <a:p>
            <a:pPr marL="285750" indent="-285750" algn="just">
              <a:buFont typeface="+mj-lt"/>
              <a:buAutoNum type="romanLcPeriod"/>
            </a:pPr>
            <a:r>
              <a:rPr lang="en-AU" sz="1000" dirty="0"/>
              <a:t>Record all ideas   </a:t>
            </a:r>
          </a:p>
          <a:p>
            <a:pPr marL="285750" indent="-285750" algn="just">
              <a:buFont typeface="+mj-lt"/>
              <a:buAutoNum type="romanLcPeriod"/>
            </a:pPr>
            <a:r>
              <a:rPr lang="en-AU" sz="1000" dirty="0"/>
              <a:t>Build on the ideas of others </a:t>
            </a:r>
          </a:p>
          <a:p>
            <a:pPr marL="285750" indent="-285750" algn="just">
              <a:buFont typeface="+mj-lt"/>
              <a:buAutoNum type="romanLcPeriod"/>
            </a:pPr>
            <a:r>
              <a:rPr lang="en-AU" sz="1000" dirty="0"/>
              <a:t>Creativity is the key! </a:t>
            </a:r>
          </a:p>
          <a:p>
            <a:pPr algn="just"/>
            <a:endParaRPr lang="en-AU" sz="1000" dirty="0"/>
          </a:p>
          <a:p>
            <a:pPr marL="228600" indent="-228600" algn="just">
              <a:buFont typeface="+mj-lt"/>
              <a:buAutoNum type="arabicPeriod" startAt="3"/>
            </a:pPr>
            <a:r>
              <a:rPr lang="en-AU" sz="1000" dirty="0"/>
              <a:t>Next , review all the causes and start grouping similar causes together, give these categories  titles. Make sure the categories reflect the problem. Add these titles and causes post its to the bones on the fish.  </a:t>
            </a:r>
          </a:p>
          <a:p>
            <a:pPr lvl="1" algn="just"/>
            <a:r>
              <a:rPr lang="en-AU" sz="1000" dirty="0"/>
              <a:t>Some causes may fit more than 1 category. Place them in all the relevant categories. This could help to identify the root cause.  </a:t>
            </a:r>
          </a:p>
          <a:p>
            <a:pPr algn="just"/>
            <a:endParaRPr lang="en-AU" sz="1000" dirty="0"/>
          </a:p>
          <a:p>
            <a:pPr lvl="1" algn="just"/>
            <a:r>
              <a:rPr lang="en-AU" sz="1000" dirty="0"/>
              <a:t>Now that the fishbone has been completed, the team have a better understanding of the problem and all the possible causes.  </a:t>
            </a:r>
          </a:p>
          <a:p>
            <a:pPr lvl="1" algn="just"/>
            <a:endParaRPr lang="en-AU" sz="1000" dirty="0"/>
          </a:p>
          <a:p>
            <a:pPr marL="228600" indent="-228600" algn="just">
              <a:buFont typeface="+mj-lt"/>
              <a:buAutoNum type="arabicPeriod" startAt="4"/>
            </a:pPr>
            <a:r>
              <a:rPr lang="en-AU" sz="1000" dirty="0"/>
              <a:t>The next step is to interpret or test for root cause. There are several ways of checking this: </a:t>
            </a:r>
          </a:p>
          <a:p>
            <a:pPr marL="228600" indent="-228600" algn="just">
              <a:buFont typeface="+mj-lt"/>
              <a:buAutoNum type="arabicPeriod" startAt="4"/>
            </a:pPr>
            <a:endParaRPr lang="en-AU" sz="1000" dirty="0"/>
          </a:p>
          <a:p>
            <a:pPr marL="171450" indent="-171450" algn="just">
              <a:buFont typeface="Wingdings" panose="05000000000000000000" pitchFamily="2" charset="2"/>
              <a:buChar char="q"/>
            </a:pPr>
            <a:r>
              <a:rPr lang="en-AU" sz="1000" dirty="0"/>
              <a:t>Look for causes that appear repeatedly within or across major categories </a:t>
            </a:r>
          </a:p>
          <a:p>
            <a:pPr marL="171450" indent="-171450" algn="just">
              <a:buFont typeface="Wingdings" panose="05000000000000000000" pitchFamily="2" charset="2"/>
              <a:buChar char="q"/>
            </a:pPr>
            <a:r>
              <a:rPr lang="en-AU" sz="1000" dirty="0"/>
              <a:t>Gather data to prove or disprove the effect of a possible cause </a:t>
            </a:r>
          </a:p>
          <a:p>
            <a:pPr marL="171450" indent="-171450" algn="just">
              <a:buFont typeface="Wingdings" panose="05000000000000000000" pitchFamily="2" charset="2"/>
              <a:buChar char="q"/>
            </a:pPr>
            <a:r>
              <a:rPr lang="en-AU" sz="1000" dirty="0"/>
              <a:t>Use the IRD or 5 Why’s technique on specific causes to reach a root cause</a:t>
            </a:r>
          </a:p>
          <a:p>
            <a:pPr marL="171450" indent="-171450" algn="just">
              <a:buFont typeface="Wingdings" panose="05000000000000000000" pitchFamily="2" charset="2"/>
              <a:buChar char="q"/>
            </a:pPr>
            <a:endParaRPr lang="en-AU" sz="1000" dirty="0"/>
          </a:p>
        </p:txBody>
      </p:sp>
      <p:pic>
        <p:nvPicPr>
          <p:cNvPr id="9" name="Picture 8">
            <a:extLst>
              <a:ext uri="{FF2B5EF4-FFF2-40B4-BE49-F238E27FC236}">
                <a16:creationId xmlns:a16="http://schemas.microsoft.com/office/drawing/2014/main" id="{B29940C8-E447-489C-A124-57EC607E1A23}"/>
              </a:ext>
            </a:extLst>
          </p:cNvPr>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85728" y="133358"/>
            <a:ext cx="4486272" cy="2376488"/>
          </a:xfrm>
          <a:prstGeom prst="rect">
            <a:avLst/>
          </a:prstGeom>
        </p:spPr>
      </p:pic>
      <p:sp>
        <p:nvSpPr>
          <p:cNvPr id="11" name="Rectangle 10">
            <a:extLst>
              <a:ext uri="{FF2B5EF4-FFF2-40B4-BE49-F238E27FC236}">
                <a16:creationId xmlns:a16="http://schemas.microsoft.com/office/drawing/2014/main" id="{A83EAAC5-93C0-46FF-BEB8-9A31E90F8491}"/>
              </a:ext>
            </a:extLst>
          </p:cNvPr>
          <p:cNvSpPr/>
          <p:nvPr/>
        </p:nvSpPr>
        <p:spPr>
          <a:xfrm>
            <a:off x="607947" y="1631991"/>
            <a:ext cx="3475630" cy="1077218"/>
          </a:xfrm>
          <a:prstGeom prst="rect">
            <a:avLst/>
          </a:prstGeom>
          <a:noFill/>
        </p:spPr>
        <p:txBody>
          <a:bodyPr wrap="none" lIns="91440" tIns="45720" rIns="91440" bIns="45720">
            <a:spAutoFit/>
          </a:bodyPr>
          <a:lstStyle/>
          <a:p>
            <a:pPr algn="ctr"/>
            <a:r>
              <a:rPr lang="en-US" sz="3200" b="0" cap="none" spc="0" dirty="0">
                <a:ln w="0"/>
                <a:solidFill>
                  <a:schemeClr val="accent4">
                    <a:lumMod val="60000"/>
                    <a:lumOff val="40000"/>
                  </a:schemeClr>
                </a:solidFill>
                <a:effectLst>
                  <a:outerShdw blurRad="38100" dist="25400" dir="5400000" algn="ctr" rotWithShape="0">
                    <a:srgbClr val="6E747A">
                      <a:alpha val="43000"/>
                    </a:srgbClr>
                  </a:outerShdw>
                </a:effectLst>
              </a:rPr>
              <a:t>Fishbone (Ishikawa)</a:t>
            </a:r>
          </a:p>
          <a:p>
            <a:pPr algn="ctr"/>
            <a:r>
              <a:rPr lang="en-US" sz="3200" dirty="0">
                <a:ln w="0"/>
                <a:solidFill>
                  <a:schemeClr val="accent4">
                    <a:lumMod val="60000"/>
                    <a:lumOff val="40000"/>
                  </a:schemeClr>
                </a:solidFill>
                <a:effectLst>
                  <a:outerShdw blurRad="38100" dist="25400" dir="5400000" algn="ctr" rotWithShape="0">
                    <a:srgbClr val="6E747A">
                      <a:alpha val="43000"/>
                    </a:srgbClr>
                  </a:outerShdw>
                </a:effectLst>
              </a:rPr>
              <a:t>Diagram</a:t>
            </a:r>
            <a:endParaRPr lang="en-US" sz="3200" b="0" cap="none" spc="0" dirty="0">
              <a:ln w="0"/>
              <a:solidFill>
                <a:schemeClr val="accent4">
                  <a:lumMod val="60000"/>
                  <a:lumOff val="40000"/>
                </a:schemeClr>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9301915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855543185BDB45A4A6863A2E9B7A4F" ma:contentTypeVersion="12" ma:contentTypeDescription="Create a new document." ma:contentTypeScope="" ma:versionID="1550590614fc8bf0fd8b44e071e16cf9">
  <xsd:schema xmlns:xsd="http://www.w3.org/2001/XMLSchema" xmlns:xs="http://www.w3.org/2001/XMLSchema" xmlns:p="http://schemas.microsoft.com/office/2006/metadata/properties" xmlns:ns2="72083337-eea2-498b-ab81-8fdea44323fe" xmlns:ns3="ed7d6024-bc4d-4ae3-84ee-a98da755a09c" targetNamespace="http://schemas.microsoft.com/office/2006/metadata/properties" ma:root="true" ma:fieldsID="2d908b165296a7ced1ed5f74e53ef8b1" ns2:_="" ns3:_="">
    <xsd:import namespace="72083337-eea2-498b-ab81-8fdea44323fe"/>
    <xsd:import namespace="ed7d6024-bc4d-4ae3-84ee-a98da755a09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083337-eea2-498b-ab81-8fdea44323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7d6024-bc4d-4ae3-84ee-a98da755a09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9B7B514-6D57-420F-A3B2-9AEE96CC83A2}"/>
</file>

<file path=customXml/itemProps2.xml><?xml version="1.0" encoding="utf-8"?>
<ds:datastoreItem xmlns:ds="http://schemas.openxmlformats.org/officeDocument/2006/customXml" ds:itemID="{4F9EDB11-018F-40D7-A304-8BA1260DB4F5}"/>
</file>

<file path=customXml/itemProps3.xml><?xml version="1.0" encoding="utf-8"?>
<ds:datastoreItem xmlns:ds="http://schemas.openxmlformats.org/officeDocument/2006/customXml" ds:itemID="{7900D624-BB30-4A49-9CB7-14A9612CFB70}"/>
</file>

<file path=docProps/app.xml><?xml version="1.0" encoding="utf-8"?>
<Properties xmlns="http://schemas.openxmlformats.org/officeDocument/2006/extended-properties" xmlns:vt="http://schemas.openxmlformats.org/officeDocument/2006/docPropsVTypes">
  <Template>Office Theme</Template>
  <TotalTime>21</TotalTime>
  <Words>338</Words>
  <Application>Microsoft Office PowerPoint</Application>
  <PresentationFormat>On-screen Show (4:3)</PresentationFormat>
  <Paragraphs>37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Ezgi Dark</dc:creator>
  <cp:lastModifiedBy>Ezgi Dark</cp:lastModifiedBy>
  <cp:revision>4</cp:revision>
  <dcterms:created xsi:type="dcterms:W3CDTF">2018-05-16T01:37:31Z</dcterms:created>
  <dcterms:modified xsi:type="dcterms:W3CDTF">2018-05-16T02:27:40Z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0x01010076855543185BDB45A4A6863A2E9B7A4F</vt:lpwstr>
  </property>
  <property fmtid="{D5CDD505-2E9C-101B-9397-08002B2CF9AE}" pid="3" name="Order">
    <vt:r8>12900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ies>
</file>